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5"/>
  </p:notesMasterIdLst>
  <p:sldIdLst>
    <p:sldId id="291" r:id="rId2"/>
    <p:sldId id="288" r:id="rId3"/>
    <p:sldId id="269" r:id="rId4"/>
    <p:sldId id="276" r:id="rId5"/>
    <p:sldId id="292" r:id="rId6"/>
    <p:sldId id="293" r:id="rId7"/>
    <p:sldId id="279" r:id="rId8"/>
    <p:sldId id="274" r:id="rId9"/>
    <p:sldId id="271" r:id="rId10"/>
    <p:sldId id="273" r:id="rId11"/>
    <p:sldId id="290" r:id="rId12"/>
    <p:sldId id="28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BB0AA3-5C3C-456D-9163-A9ECBF52C5D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B0AA3-5C3C-456D-9163-A9ECBF52C5D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915BD9B-18BC-46CA-AEDE-25F4136A0CF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175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31753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4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5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6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7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8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59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0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1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2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3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4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65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5E1C75-0A67-4B31-9E5A-B3E9BEB0E57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B7AB7B-1609-4B02-A89E-5A054F96758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257800" y="1981200"/>
            <a:ext cx="3429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257800" y="4114800"/>
            <a:ext cx="3429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0A37815-0B59-49DD-BE2D-C1FB4E3AB23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794348-B5AA-428E-BD41-41C18F02C4A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9394C9-E472-4B12-8AA2-6F581BCE3EE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0CBF83-D44E-44E6-BCAE-38C2CB12D1E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818E46-AF24-46D0-8B5D-E55DB6FDAEA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23E0B2-8B1C-41D8-A8CC-730F3A5EE8C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CBBE0A-BE57-4106-939F-E2A3FC97AFB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2F7A7C-F223-44B7-81E2-51E852EA0BB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44D7E-4B49-45AF-9475-B12E4FB276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B3FCE13-F1EB-4BCE-A720-0A7A97F4FED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3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5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6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7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8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9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0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1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4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ransition spd="med">
    <p:diamond/>
  </p:transition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1238605513_c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124744"/>
            <a:ext cx="5559770" cy="504670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2268538" y="981075"/>
            <a:ext cx="4535487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Тема.</a:t>
            </a: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1547813" y="2997200"/>
            <a:ext cx="6553200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Измеряем длину</a:t>
            </a:r>
          </a:p>
        </p:txBody>
      </p:sp>
      <p:pic>
        <p:nvPicPr>
          <p:cNvPr id="2056" name="Picture 8" descr="J023289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4292600"/>
            <a:ext cx="1258888" cy="22923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98" name="Picture 34" descr="Копия IMG_345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6626225" cy="120967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</p:pic>
      <p:pic>
        <p:nvPicPr>
          <p:cNvPr id="62468" name="Picture 4" descr="IMG_345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5085184"/>
            <a:ext cx="2276475" cy="1368425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</p:pic>
      <p:pic>
        <p:nvPicPr>
          <p:cNvPr id="62470" name="Picture 6" descr="IMG_345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1844824"/>
            <a:ext cx="3095625" cy="1871662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</p:pic>
      <p:pic>
        <p:nvPicPr>
          <p:cNvPr id="62471" name="Picture 7" descr="IMG_345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2997200"/>
            <a:ext cx="1944688" cy="3455988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</p:pic>
      <p:pic>
        <p:nvPicPr>
          <p:cNvPr id="62472" name="Picture 8" descr="IMG_345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4288" y="3617640"/>
            <a:ext cx="1728787" cy="3051720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</p:pic>
      <p:pic>
        <p:nvPicPr>
          <p:cNvPr id="62487" name="Picture 23" descr="Копия IMG_345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08104" y="4221088"/>
            <a:ext cx="1296987" cy="2232025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</p:spPr>
      </p:pic>
      <p:sp>
        <p:nvSpPr>
          <p:cNvPr id="62489" name="Line 25"/>
          <p:cNvSpPr>
            <a:spLocks noChangeShapeType="1"/>
          </p:cNvSpPr>
          <p:nvPr/>
        </p:nvSpPr>
        <p:spPr bwMode="auto">
          <a:xfrm>
            <a:off x="323528" y="836712"/>
            <a:ext cx="6335712" cy="144463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91" name="Line 27"/>
          <p:cNvSpPr>
            <a:spLocks noChangeShapeType="1"/>
          </p:cNvSpPr>
          <p:nvPr/>
        </p:nvSpPr>
        <p:spPr bwMode="auto">
          <a:xfrm>
            <a:off x="5796136" y="4941168"/>
            <a:ext cx="722313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92" name="Line 28"/>
          <p:cNvSpPr>
            <a:spLocks noChangeShapeType="1"/>
          </p:cNvSpPr>
          <p:nvPr/>
        </p:nvSpPr>
        <p:spPr bwMode="auto">
          <a:xfrm>
            <a:off x="7740352" y="3861048"/>
            <a:ext cx="0" cy="6477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93" name="Line 29"/>
          <p:cNvSpPr>
            <a:spLocks noChangeShapeType="1"/>
          </p:cNvSpPr>
          <p:nvPr/>
        </p:nvSpPr>
        <p:spPr bwMode="auto">
          <a:xfrm flipH="1">
            <a:off x="1258888" y="3141663"/>
            <a:ext cx="73025" cy="309562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94" name="Line 30"/>
          <p:cNvSpPr>
            <a:spLocks noChangeShapeType="1"/>
          </p:cNvSpPr>
          <p:nvPr/>
        </p:nvSpPr>
        <p:spPr bwMode="auto">
          <a:xfrm>
            <a:off x="2987824" y="6237312"/>
            <a:ext cx="1584325" cy="158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95" name="Line 31"/>
          <p:cNvSpPr>
            <a:spLocks noChangeShapeType="1"/>
          </p:cNvSpPr>
          <p:nvPr/>
        </p:nvSpPr>
        <p:spPr bwMode="auto">
          <a:xfrm>
            <a:off x="2483768" y="3140968"/>
            <a:ext cx="273685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2496" name="WordArt 32"/>
          <p:cNvSpPr>
            <a:spLocks noChangeArrowheads="1" noChangeShapeType="1" noTextEdit="1"/>
          </p:cNvSpPr>
          <p:nvPr/>
        </p:nvSpPr>
        <p:spPr bwMode="auto">
          <a:xfrm>
            <a:off x="2499360" y="1186498"/>
            <a:ext cx="2590800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маховая сажень</a:t>
            </a:r>
          </a:p>
        </p:txBody>
      </p:sp>
      <p:sp>
        <p:nvSpPr>
          <p:cNvPr id="62499" name="WordArt 35"/>
          <p:cNvSpPr>
            <a:spLocks noChangeArrowheads="1" noChangeShapeType="1" noTextEdit="1"/>
          </p:cNvSpPr>
          <p:nvPr/>
        </p:nvSpPr>
        <p:spPr bwMode="auto">
          <a:xfrm>
            <a:off x="3563938" y="2420938"/>
            <a:ext cx="18002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аршин</a:t>
            </a:r>
          </a:p>
        </p:txBody>
      </p:sp>
      <p:sp>
        <p:nvSpPr>
          <p:cNvPr id="62500" name="WordArt 36"/>
          <p:cNvSpPr>
            <a:spLocks noChangeArrowheads="1" noChangeShapeType="1" noTextEdit="1"/>
          </p:cNvSpPr>
          <p:nvPr/>
        </p:nvSpPr>
        <p:spPr bwMode="auto">
          <a:xfrm rot="5400000">
            <a:off x="910431" y="4137820"/>
            <a:ext cx="2016125" cy="309562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локоть</a:t>
            </a:r>
          </a:p>
        </p:txBody>
      </p:sp>
      <p:sp>
        <p:nvSpPr>
          <p:cNvPr id="62501" name="WordArt 37"/>
          <p:cNvSpPr>
            <a:spLocks noChangeArrowheads="1" noChangeShapeType="1" noTextEdit="1"/>
          </p:cNvSpPr>
          <p:nvPr/>
        </p:nvSpPr>
        <p:spPr bwMode="auto">
          <a:xfrm rot="5400000">
            <a:off x="7452123" y="4869285"/>
            <a:ext cx="2304254" cy="4318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3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вершок</a:t>
            </a:r>
          </a:p>
        </p:txBody>
      </p:sp>
      <p:sp>
        <p:nvSpPr>
          <p:cNvPr id="62502" name="WordArt 38"/>
          <p:cNvSpPr>
            <a:spLocks noChangeArrowheads="1" noChangeShapeType="1" noTextEdit="1"/>
          </p:cNvSpPr>
          <p:nvPr/>
        </p:nvSpPr>
        <p:spPr bwMode="auto">
          <a:xfrm>
            <a:off x="3635375" y="5157788"/>
            <a:ext cx="1223963" cy="2873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пядь</a:t>
            </a:r>
          </a:p>
        </p:txBody>
      </p:sp>
      <p:sp>
        <p:nvSpPr>
          <p:cNvPr id="62503" name="WordArt 39"/>
          <p:cNvSpPr>
            <a:spLocks noChangeArrowheads="1" noChangeShapeType="1" noTextEdit="1"/>
          </p:cNvSpPr>
          <p:nvPr/>
        </p:nvSpPr>
        <p:spPr bwMode="auto">
          <a:xfrm>
            <a:off x="5795963" y="4365625"/>
            <a:ext cx="936625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ладонь</a:t>
            </a:r>
          </a:p>
        </p:txBody>
      </p:sp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52320" y="260648"/>
            <a:ext cx="1368425" cy="328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/>
        </p:nvSpPr>
        <p:spPr>
          <a:xfrm>
            <a:off x="6372200" y="2348880"/>
            <a:ext cx="2304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Косая сажень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412432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1331640" y="1392287"/>
            <a:ext cx="669674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6000" b="1" dirty="0">
                <a:solidFill>
                  <a:srgbClr val="000099"/>
                </a:solidFill>
              </a:rPr>
              <a:t>Ум – </a:t>
            </a:r>
          </a:p>
          <a:p>
            <a:pPr algn="ctr"/>
            <a:r>
              <a:rPr lang="ru-RU" sz="6000" b="1" dirty="0">
                <a:solidFill>
                  <a:srgbClr val="000099"/>
                </a:solidFill>
              </a:rPr>
              <a:t>впереди дела.</a:t>
            </a:r>
          </a:p>
        </p:txBody>
      </p:sp>
      <p:pic>
        <p:nvPicPr>
          <p:cNvPr id="4" name="Picture 4" descr="j03433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789040"/>
            <a:ext cx="3048000" cy="27495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187450" y="394901"/>
            <a:ext cx="7272338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Сегодня на уроке </a:t>
            </a:r>
          </a:p>
          <a:p>
            <a:pPr algn="ctr"/>
            <a:r>
              <a:rPr lang="ru-RU" sz="3600" dirty="0" smtClean="0"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 искали и творили,</a:t>
            </a:r>
          </a:p>
          <a:p>
            <a:pPr algn="ctr"/>
            <a:r>
              <a:rPr lang="ru-RU" sz="3600" dirty="0" smtClean="0"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Знания новые открыли,</a:t>
            </a:r>
          </a:p>
          <a:p>
            <a:pPr algn="ctr"/>
            <a:r>
              <a:rPr lang="ru-RU" sz="3600" dirty="0" smtClean="0"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Научились их применять,</a:t>
            </a:r>
          </a:p>
          <a:p>
            <a:pPr algn="ctr"/>
            <a:r>
              <a:rPr lang="ru-RU" sz="3600" dirty="0" smtClean="0"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Теперь задания легко Вам выполнять!</a:t>
            </a:r>
          </a:p>
          <a:p>
            <a:pPr algn="ctr"/>
            <a:endParaRPr lang="ru-RU" sz="3600" dirty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ru-RU" sz="3600" b="1" dirty="0" smtClean="0"/>
              <a:t>                    </a:t>
            </a:r>
            <a:r>
              <a:rPr lang="ru-RU" sz="4000" b="1" dirty="0" smtClean="0">
                <a:solidFill>
                  <a:srgbClr val="C00000"/>
                </a:solidFill>
              </a:rPr>
              <a:t>Молодцы</a:t>
            </a:r>
            <a:r>
              <a:rPr lang="ru-RU" sz="4000" b="1" dirty="0">
                <a:solidFill>
                  <a:srgbClr val="C00000"/>
                </a:solidFill>
              </a:rPr>
              <a:t>!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                      Спасибо</a:t>
            </a:r>
            <a:r>
              <a:rPr lang="ru-RU" sz="4000" b="1" dirty="0">
                <a:solidFill>
                  <a:srgbClr val="C00000"/>
                </a:solidFill>
              </a:rPr>
              <a:t>!</a:t>
            </a:r>
          </a:p>
        </p:txBody>
      </p:sp>
      <p:pic>
        <p:nvPicPr>
          <p:cNvPr id="5" name="Picture 3" descr="1238605513_c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328987"/>
            <a:ext cx="3887787" cy="352901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348288"/>
          </a:xfrm>
        </p:spPr>
        <p:txBody>
          <a:bodyPr/>
          <a:lstStyle/>
          <a:p>
            <a:pPr algn="ctr" eaLnBrk="1" hangingPunct="1"/>
            <a:endParaRPr lang="ru-RU" b="1" smtClean="0">
              <a:solidFill>
                <a:srgbClr val="000099"/>
              </a:solidFill>
            </a:endParaRPr>
          </a:p>
        </p:txBody>
      </p:sp>
      <p:pic>
        <p:nvPicPr>
          <p:cNvPr id="5123" name="Picture 5" descr="Hrabri_portnoi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333375"/>
            <a:ext cx="5710237" cy="638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9" name="Freeform 85"/>
          <p:cNvSpPr>
            <a:spLocks/>
          </p:cNvSpPr>
          <p:nvPr/>
        </p:nvSpPr>
        <p:spPr bwMode="auto">
          <a:xfrm>
            <a:off x="5326063" y="3171825"/>
            <a:ext cx="19050" cy="33338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0" y="4"/>
              </a:cxn>
              <a:cxn ang="0">
                <a:pos x="6" y="11"/>
              </a:cxn>
              <a:cxn ang="0">
                <a:pos x="9" y="11"/>
              </a:cxn>
              <a:cxn ang="0">
                <a:pos x="11" y="21"/>
              </a:cxn>
              <a:cxn ang="0">
                <a:pos x="8" y="29"/>
              </a:cxn>
              <a:cxn ang="0">
                <a:pos x="0" y="30"/>
              </a:cxn>
              <a:cxn ang="0">
                <a:pos x="8" y="30"/>
              </a:cxn>
              <a:cxn ang="0">
                <a:pos x="15" y="42"/>
              </a:cxn>
              <a:cxn ang="0">
                <a:pos x="15" y="38"/>
              </a:cxn>
              <a:cxn ang="0">
                <a:pos x="17" y="38"/>
              </a:cxn>
              <a:cxn ang="0">
                <a:pos x="19" y="29"/>
              </a:cxn>
              <a:cxn ang="0">
                <a:pos x="21" y="30"/>
              </a:cxn>
              <a:cxn ang="0">
                <a:pos x="23" y="29"/>
              </a:cxn>
              <a:cxn ang="0">
                <a:pos x="21" y="23"/>
              </a:cxn>
              <a:cxn ang="0">
                <a:pos x="21" y="17"/>
              </a:cxn>
              <a:cxn ang="0">
                <a:pos x="17" y="9"/>
              </a:cxn>
              <a:cxn ang="0">
                <a:pos x="15" y="9"/>
              </a:cxn>
              <a:cxn ang="0">
                <a:pos x="8" y="0"/>
              </a:cxn>
            </a:cxnLst>
            <a:rect l="0" t="0" r="r" b="b"/>
            <a:pathLst>
              <a:path w="23" h="42">
                <a:moveTo>
                  <a:pt x="8" y="0"/>
                </a:moveTo>
                <a:lnTo>
                  <a:pt x="0" y="4"/>
                </a:lnTo>
                <a:lnTo>
                  <a:pt x="6" y="11"/>
                </a:lnTo>
                <a:lnTo>
                  <a:pt x="9" y="11"/>
                </a:lnTo>
                <a:lnTo>
                  <a:pt x="11" y="21"/>
                </a:lnTo>
                <a:lnTo>
                  <a:pt x="8" y="29"/>
                </a:lnTo>
                <a:lnTo>
                  <a:pt x="0" y="30"/>
                </a:lnTo>
                <a:lnTo>
                  <a:pt x="8" y="30"/>
                </a:lnTo>
                <a:lnTo>
                  <a:pt x="15" y="42"/>
                </a:lnTo>
                <a:lnTo>
                  <a:pt x="15" y="38"/>
                </a:lnTo>
                <a:lnTo>
                  <a:pt x="17" y="38"/>
                </a:lnTo>
                <a:lnTo>
                  <a:pt x="19" y="29"/>
                </a:lnTo>
                <a:lnTo>
                  <a:pt x="21" y="30"/>
                </a:lnTo>
                <a:lnTo>
                  <a:pt x="23" y="29"/>
                </a:lnTo>
                <a:lnTo>
                  <a:pt x="21" y="23"/>
                </a:lnTo>
                <a:lnTo>
                  <a:pt x="21" y="17"/>
                </a:lnTo>
                <a:lnTo>
                  <a:pt x="17" y="9"/>
                </a:lnTo>
                <a:lnTo>
                  <a:pt x="15" y="9"/>
                </a:lnTo>
                <a:lnTo>
                  <a:pt x="8" y="0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30" name="Freeform 86"/>
          <p:cNvSpPr>
            <a:spLocks/>
          </p:cNvSpPr>
          <p:nvPr/>
        </p:nvSpPr>
        <p:spPr bwMode="auto">
          <a:xfrm>
            <a:off x="5338763" y="3154363"/>
            <a:ext cx="17462" cy="14287"/>
          </a:xfrm>
          <a:custGeom>
            <a:avLst/>
            <a:gdLst/>
            <a:ahLst/>
            <a:cxnLst>
              <a:cxn ang="0">
                <a:pos x="21" y="0"/>
              </a:cxn>
              <a:cxn ang="0">
                <a:pos x="19" y="5"/>
              </a:cxn>
              <a:cxn ang="0">
                <a:pos x="4" y="17"/>
              </a:cxn>
              <a:cxn ang="0">
                <a:pos x="0" y="11"/>
              </a:cxn>
              <a:cxn ang="0">
                <a:pos x="10" y="4"/>
              </a:cxn>
              <a:cxn ang="0">
                <a:pos x="8" y="4"/>
              </a:cxn>
              <a:cxn ang="0">
                <a:pos x="14" y="0"/>
              </a:cxn>
              <a:cxn ang="0">
                <a:pos x="21" y="0"/>
              </a:cxn>
            </a:cxnLst>
            <a:rect l="0" t="0" r="r" b="b"/>
            <a:pathLst>
              <a:path w="21" h="17">
                <a:moveTo>
                  <a:pt x="21" y="0"/>
                </a:moveTo>
                <a:lnTo>
                  <a:pt x="19" y="5"/>
                </a:lnTo>
                <a:lnTo>
                  <a:pt x="4" y="17"/>
                </a:lnTo>
                <a:lnTo>
                  <a:pt x="0" y="11"/>
                </a:lnTo>
                <a:lnTo>
                  <a:pt x="10" y="4"/>
                </a:lnTo>
                <a:lnTo>
                  <a:pt x="8" y="4"/>
                </a:lnTo>
                <a:lnTo>
                  <a:pt x="14" y="0"/>
                </a:lnTo>
                <a:lnTo>
                  <a:pt x="21" y="0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32" name="Freeform 88"/>
          <p:cNvSpPr>
            <a:spLocks/>
          </p:cNvSpPr>
          <p:nvPr/>
        </p:nvSpPr>
        <p:spPr bwMode="auto">
          <a:xfrm>
            <a:off x="5391150" y="3192463"/>
            <a:ext cx="7938" cy="635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10" y="2"/>
              </a:cxn>
              <a:cxn ang="0">
                <a:pos x="8" y="7"/>
              </a:cxn>
              <a:cxn ang="0">
                <a:pos x="4" y="7"/>
              </a:cxn>
              <a:cxn ang="0">
                <a:pos x="0" y="2"/>
              </a:cxn>
              <a:cxn ang="0">
                <a:pos x="8" y="0"/>
              </a:cxn>
            </a:cxnLst>
            <a:rect l="0" t="0" r="r" b="b"/>
            <a:pathLst>
              <a:path w="10" h="7">
                <a:moveTo>
                  <a:pt x="8" y="0"/>
                </a:moveTo>
                <a:lnTo>
                  <a:pt x="10" y="2"/>
                </a:lnTo>
                <a:lnTo>
                  <a:pt x="8" y="7"/>
                </a:lnTo>
                <a:lnTo>
                  <a:pt x="4" y="7"/>
                </a:lnTo>
                <a:lnTo>
                  <a:pt x="0" y="2"/>
                </a:lnTo>
                <a:lnTo>
                  <a:pt x="8" y="0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33" name="Freeform 89"/>
          <p:cNvSpPr>
            <a:spLocks/>
          </p:cNvSpPr>
          <p:nvPr/>
        </p:nvSpPr>
        <p:spPr bwMode="auto">
          <a:xfrm>
            <a:off x="5421313" y="3203575"/>
            <a:ext cx="14287" cy="17463"/>
          </a:xfrm>
          <a:custGeom>
            <a:avLst/>
            <a:gdLst/>
            <a:ahLst/>
            <a:cxnLst>
              <a:cxn ang="0">
                <a:pos x="17" y="17"/>
              </a:cxn>
              <a:cxn ang="0">
                <a:pos x="11" y="8"/>
              </a:cxn>
              <a:cxn ang="0">
                <a:pos x="6" y="4"/>
              </a:cxn>
              <a:cxn ang="0">
                <a:pos x="0" y="0"/>
              </a:cxn>
              <a:cxn ang="0">
                <a:pos x="0" y="6"/>
              </a:cxn>
              <a:cxn ang="0">
                <a:pos x="11" y="17"/>
              </a:cxn>
              <a:cxn ang="0">
                <a:pos x="11" y="23"/>
              </a:cxn>
              <a:cxn ang="0">
                <a:pos x="17" y="17"/>
              </a:cxn>
            </a:cxnLst>
            <a:rect l="0" t="0" r="r" b="b"/>
            <a:pathLst>
              <a:path w="17" h="23">
                <a:moveTo>
                  <a:pt x="17" y="17"/>
                </a:moveTo>
                <a:lnTo>
                  <a:pt x="11" y="8"/>
                </a:lnTo>
                <a:lnTo>
                  <a:pt x="6" y="4"/>
                </a:lnTo>
                <a:lnTo>
                  <a:pt x="0" y="0"/>
                </a:lnTo>
                <a:lnTo>
                  <a:pt x="0" y="6"/>
                </a:lnTo>
                <a:lnTo>
                  <a:pt x="11" y="17"/>
                </a:lnTo>
                <a:lnTo>
                  <a:pt x="11" y="23"/>
                </a:lnTo>
                <a:lnTo>
                  <a:pt x="17" y="17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34" name="Freeform 90"/>
          <p:cNvSpPr>
            <a:spLocks/>
          </p:cNvSpPr>
          <p:nvPr/>
        </p:nvSpPr>
        <p:spPr bwMode="auto">
          <a:xfrm>
            <a:off x="5421313" y="3211513"/>
            <a:ext cx="6350" cy="6350"/>
          </a:xfrm>
          <a:custGeom>
            <a:avLst/>
            <a:gdLst/>
            <a:ahLst/>
            <a:cxnLst>
              <a:cxn ang="0">
                <a:pos x="7" y="7"/>
              </a:cxn>
              <a:cxn ang="0">
                <a:pos x="0" y="0"/>
              </a:cxn>
              <a:cxn ang="0">
                <a:pos x="0" y="5"/>
              </a:cxn>
              <a:cxn ang="0">
                <a:pos x="7" y="7"/>
              </a:cxn>
            </a:cxnLst>
            <a:rect l="0" t="0" r="r" b="b"/>
            <a:pathLst>
              <a:path w="7" h="7">
                <a:moveTo>
                  <a:pt x="7" y="7"/>
                </a:moveTo>
                <a:lnTo>
                  <a:pt x="0" y="0"/>
                </a:lnTo>
                <a:lnTo>
                  <a:pt x="0" y="5"/>
                </a:lnTo>
                <a:lnTo>
                  <a:pt x="7" y="7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35" name="Freeform 91"/>
          <p:cNvSpPr>
            <a:spLocks/>
          </p:cNvSpPr>
          <p:nvPr/>
        </p:nvSpPr>
        <p:spPr bwMode="auto">
          <a:xfrm>
            <a:off x="5400675" y="3122613"/>
            <a:ext cx="19050" cy="9525"/>
          </a:xfrm>
          <a:custGeom>
            <a:avLst/>
            <a:gdLst/>
            <a:ahLst/>
            <a:cxnLst>
              <a:cxn ang="0">
                <a:pos x="23" y="12"/>
              </a:cxn>
              <a:cxn ang="0">
                <a:pos x="17" y="10"/>
              </a:cxn>
              <a:cxn ang="0">
                <a:pos x="11" y="8"/>
              </a:cxn>
              <a:cxn ang="0">
                <a:pos x="0" y="0"/>
              </a:cxn>
              <a:cxn ang="0">
                <a:pos x="6" y="10"/>
              </a:cxn>
              <a:cxn ang="0">
                <a:pos x="11" y="14"/>
              </a:cxn>
              <a:cxn ang="0">
                <a:pos x="23" y="12"/>
              </a:cxn>
            </a:cxnLst>
            <a:rect l="0" t="0" r="r" b="b"/>
            <a:pathLst>
              <a:path w="23" h="14">
                <a:moveTo>
                  <a:pt x="23" y="12"/>
                </a:moveTo>
                <a:lnTo>
                  <a:pt x="17" y="10"/>
                </a:lnTo>
                <a:lnTo>
                  <a:pt x="11" y="8"/>
                </a:lnTo>
                <a:lnTo>
                  <a:pt x="0" y="0"/>
                </a:lnTo>
                <a:lnTo>
                  <a:pt x="6" y="10"/>
                </a:lnTo>
                <a:lnTo>
                  <a:pt x="11" y="14"/>
                </a:lnTo>
                <a:lnTo>
                  <a:pt x="23" y="12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39" name="Text Box 95"/>
          <p:cNvSpPr txBox="1">
            <a:spLocks noChangeArrowheads="1"/>
          </p:cNvSpPr>
          <p:nvPr/>
        </p:nvSpPr>
        <p:spPr bwMode="auto">
          <a:xfrm>
            <a:off x="1258888" y="1635124"/>
            <a:ext cx="655347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4800" b="1" dirty="0" smtClean="0">
                <a:latin typeface="Bookman Old Style" pitchFamily="18" charset="0"/>
              </a:rPr>
              <a:t> </a:t>
            </a:r>
            <a:r>
              <a:rPr lang="ru-RU" sz="5400" b="1" dirty="0" smtClean="0">
                <a:solidFill>
                  <a:schemeClr val="bg1"/>
                </a:solidFill>
                <a:latin typeface="Bookman Old Style" pitchFamily="18" charset="0"/>
              </a:rPr>
              <a:t>46  +  </a:t>
            </a:r>
            <a:r>
              <a:rPr lang="ru-RU" sz="5400" b="1" dirty="0">
                <a:solidFill>
                  <a:schemeClr val="bg1"/>
                </a:solidFill>
                <a:latin typeface="Bookman Old Style" pitchFamily="18" charset="0"/>
              </a:rPr>
              <a:t>…  </a:t>
            </a:r>
            <a:r>
              <a:rPr lang="ru-RU" sz="5400" b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sz="5400" b="1" dirty="0">
                <a:solidFill>
                  <a:schemeClr val="bg1"/>
                </a:solidFill>
                <a:latin typeface="Bookman Old Style" pitchFamily="18" charset="0"/>
              </a:rPr>
              <a:t>= 70</a:t>
            </a:r>
          </a:p>
          <a:p>
            <a:r>
              <a:rPr lang="ru-RU" sz="5400" b="1" dirty="0">
                <a:solidFill>
                  <a:schemeClr val="bg1"/>
                </a:solidFill>
                <a:latin typeface="Bookman Old Style" pitchFamily="18" charset="0"/>
              </a:rPr>
              <a:t>… </a:t>
            </a:r>
            <a:r>
              <a:rPr lang="ru-RU" sz="5400" b="1" dirty="0" smtClean="0">
                <a:solidFill>
                  <a:schemeClr val="bg1"/>
                </a:solidFill>
                <a:latin typeface="Bookman Old Style" pitchFamily="18" charset="0"/>
              </a:rPr>
              <a:t>   -   </a:t>
            </a:r>
            <a:r>
              <a:rPr lang="ru-RU" sz="5400" b="1" dirty="0">
                <a:solidFill>
                  <a:schemeClr val="bg1"/>
                </a:solidFill>
                <a:latin typeface="Bookman Old Style" pitchFamily="18" charset="0"/>
              </a:rPr>
              <a:t>25  </a:t>
            </a:r>
            <a:r>
              <a:rPr lang="ru-RU" sz="5400" b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sz="5400" b="1" dirty="0">
                <a:solidFill>
                  <a:schemeClr val="bg1"/>
                </a:solidFill>
                <a:latin typeface="Bookman Old Style" pitchFamily="18" charset="0"/>
              </a:rPr>
              <a:t>= 12</a:t>
            </a:r>
          </a:p>
          <a:p>
            <a:r>
              <a:rPr lang="ru-RU" sz="5400" b="1" dirty="0">
                <a:solidFill>
                  <a:schemeClr val="bg1"/>
                </a:solidFill>
                <a:latin typeface="Bookman Old Style" pitchFamily="18" charset="0"/>
              </a:rPr>
              <a:t> 84   </a:t>
            </a:r>
            <a:r>
              <a:rPr lang="ru-RU" sz="5400" b="1" dirty="0" smtClean="0">
                <a:solidFill>
                  <a:schemeClr val="bg1"/>
                </a:solidFill>
                <a:latin typeface="Bookman Old Style" pitchFamily="18" charset="0"/>
              </a:rPr>
              <a:t>-  </a:t>
            </a:r>
            <a:r>
              <a:rPr lang="ru-RU" sz="5400" b="1" dirty="0">
                <a:solidFill>
                  <a:schemeClr val="bg1"/>
                </a:solidFill>
                <a:latin typeface="Bookman Old Style" pitchFamily="18" charset="0"/>
              </a:rPr>
              <a:t>…  </a:t>
            </a:r>
            <a:r>
              <a:rPr lang="ru-RU" sz="5400" b="1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r>
              <a:rPr lang="ru-RU" sz="5400" b="1" dirty="0">
                <a:solidFill>
                  <a:schemeClr val="bg1"/>
                </a:solidFill>
                <a:latin typeface="Bookman Old Style" pitchFamily="18" charset="0"/>
              </a:rPr>
              <a:t>= 21 </a:t>
            </a:r>
          </a:p>
        </p:txBody>
      </p:sp>
      <p:grpSp>
        <p:nvGrpSpPr>
          <p:cNvPr id="2" name="Group 96"/>
          <p:cNvGrpSpPr>
            <a:grpSpLocks/>
          </p:cNvGrpSpPr>
          <p:nvPr/>
        </p:nvGrpSpPr>
        <p:grpSpPr bwMode="auto">
          <a:xfrm>
            <a:off x="2124075" y="1700215"/>
            <a:ext cx="708025" cy="646113"/>
            <a:chOff x="962" y="1752"/>
            <a:chExt cx="446" cy="407"/>
          </a:xfrm>
        </p:grpSpPr>
        <p:sp>
          <p:nvSpPr>
            <p:cNvPr id="6241" name="Text Box 97"/>
            <p:cNvSpPr txBox="1">
              <a:spLocks noChangeArrowheads="1"/>
            </p:cNvSpPr>
            <p:nvPr/>
          </p:nvSpPr>
          <p:spPr bwMode="auto">
            <a:xfrm>
              <a:off x="962" y="1791"/>
              <a:ext cx="11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ru-RU" sz="3200" dirty="0"/>
            </a:p>
          </p:txBody>
        </p:sp>
        <p:sp>
          <p:nvSpPr>
            <p:cNvPr id="6242" name="Text Box 98"/>
            <p:cNvSpPr txBox="1">
              <a:spLocks noChangeArrowheads="1"/>
            </p:cNvSpPr>
            <p:nvPr/>
          </p:nvSpPr>
          <p:spPr bwMode="auto">
            <a:xfrm>
              <a:off x="1292" y="1752"/>
              <a:ext cx="1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ru-RU" dirty="0"/>
            </a:p>
          </p:txBody>
        </p:sp>
      </p:grpSp>
      <p:sp>
        <p:nvSpPr>
          <p:cNvPr id="6247" name="Text Box 103"/>
          <p:cNvSpPr txBox="1">
            <a:spLocks noChangeArrowheads="1"/>
          </p:cNvSpPr>
          <p:nvPr/>
        </p:nvSpPr>
        <p:spPr bwMode="auto">
          <a:xfrm>
            <a:off x="7092950" y="2554288"/>
            <a:ext cx="2984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dirty="0" smtClean="0"/>
              <a:t> </a:t>
            </a:r>
            <a:endParaRPr lang="ru-RU" sz="3200" dirty="0"/>
          </a:p>
        </p:txBody>
      </p:sp>
      <p:grpSp>
        <p:nvGrpSpPr>
          <p:cNvPr id="5" name="Group 105"/>
          <p:cNvGrpSpPr>
            <a:grpSpLocks/>
          </p:cNvGrpSpPr>
          <p:nvPr/>
        </p:nvGrpSpPr>
        <p:grpSpPr bwMode="auto">
          <a:xfrm>
            <a:off x="2339975" y="3213103"/>
            <a:ext cx="542925" cy="646113"/>
            <a:chOff x="4332" y="2160"/>
            <a:chExt cx="342" cy="407"/>
          </a:xfrm>
        </p:grpSpPr>
        <p:sp>
          <p:nvSpPr>
            <p:cNvPr id="6250" name="Text Box 106"/>
            <p:cNvSpPr txBox="1">
              <a:spLocks noChangeArrowheads="1"/>
            </p:cNvSpPr>
            <p:nvPr/>
          </p:nvSpPr>
          <p:spPr bwMode="auto">
            <a:xfrm>
              <a:off x="4332" y="2199"/>
              <a:ext cx="1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dirty="0" smtClean="0"/>
                <a:t> </a:t>
              </a:r>
              <a:endParaRPr lang="ru-RU" sz="3200" dirty="0"/>
            </a:p>
          </p:txBody>
        </p:sp>
        <p:sp>
          <p:nvSpPr>
            <p:cNvPr id="6251" name="Text Box 107"/>
            <p:cNvSpPr txBox="1">
              <a:spLocks noChangeArrowheads="1"/>
            </p:cNvSpPr>
            <p:nvPr/>
          </p:nvSpPr>
          <p:spPr bwMode="auto">
            <a:xfrm>
              <a:off x="4558" y="2160"/>
              <a:ext cx="1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ru-RU" dirty="0"/>
            </a:p>
          </p:txBody>
        </p:sp>
      </p:grpSp>
      <p:grpSp>
        <p:nvGrpSpPr>
          <p:cNvPr id="7" name="Group 111"/>
          <p:cNvGrpSpPr>
            <a:grpSpLocks/>
          </p:cNvGrpSpPr>
          <p:nvPr/>
        </p:nvGrpSpPr>
        <p:grpSpPr bwMode="auto">
          <a:xfrm>
            <a:off x="4572000" y="2492377"/>
            <a:ext cx="708025" cy="646113"/>
            <a:chOff x="962" y="1752"/>
            <a:chExt cx="446" cy="407"/>
          </a:xfrm>
        </p:grpSpPr>
        <p:sp>
          <p:nvSpPr>
            <p:cNvPr id="6256" name="Text Box 112"/>
            <p:cNvSpPr txBox="1">
              <a:spLocks noChangeArrowheads="1"/>
            </p:cNvSpPr>
            <p:nvPr/>
          </p:nvSpPr>
          <p:spPr bwMode="auto">
            <a:xfrm>
              <a:off x="962" y="1791"/>
              <a:ext cx="11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ru-RU" sz="3200" dirty="0"/>
            </a:p>
          </p:txBody>
        </p:sp>
        <p:sp>
          <p:nvSpPr>
            <p:cNvPr id="6257" name="Text Box 113"/>
            <p:cNvSpPr txBox="1">
              <a:spLocks noChangeArrowheads="1"/>
            </p:cNvSpPr>
            <p:nvPr/>
          </p:nvSpPr>
          <p:spPr bwMode="auto">
            <a:xfrm>
              <a:off x="1292" y="1752"/>
              <a:ext cx="1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ru-RU" dirty="0"/>
            </a:p>
          </p:txBody>
        </p:sp>
      </p:grpSp>
      <p:grpSp>
        <p:nvGrpSpPr>
          <p:cNvPr id="8" name="Group 114"/>
          <p:cNvGrpSpPr>
            <a:grpSpLocks/>
          </p:cNvGrpSpPr>
          <p:nvPr/>
        </p:nvGrpSpPr>
        <p:grpSpPr bwMode="auto">
          <a:xfrm>
            <a:off x="2124075" y="2492377"/>
            <a:ext cx="708025" cy="646113"/>
            <a:chOff x="962" y="1752"/>
            <a:chExt cx="446" cy="407"/>
          </a:xfrm>
        </p:grpSpPr>
        <p:sp>
          <p:nvSpPr>
            <p:cNvPr id="6259" name="Text Box 115"/>
            <p:cNvSpPr txBox="1">
              <a:spLocks noChangeArrowheads="1"/>
            </p:cNvSpPr>
            <p:nvPr/>
          </p:nvSpPr>
          <p:spPr bwMode="auto">
            <a:xfrm>
              <a:off x="962" y="1791"/>
              <a:ext cx="1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dirty="0" smtClean="0"/>
                <a:t> </a:t>
              </a:r>
              <a:endParaRPr lang="ru-RU" sz="3200" dirty="0"/>
            </a:p>
          </p:txBody>
        </p:sp>
        <p:sp>
          <p:nvSpPr>
            <p:cNvPr id="6260" name="Text Box 116"/>
            <p:cNvSpPr txBox="1">
              <a:spLocks noChangeArrowheads="1"/>
            </p:cNvSpPr>
            <p:nvPr/>
          </p:nvSpPr>
          <p:spPr bwMode="auto">
            <a:xfrm>
              <a:off x="1292" y="1752"/>
              <a:ext cx="1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ru-RU" dirty="0"/>
            </a:p>
          </p:txBody>
        </p:sp>
      </p:grpSp>
      <p:grpSp>
        <p:nvGrpSpPr>
          <p:cNvPr id="9" name="Group 117"/>
          <p:cNvGrpSpPr>
            <a:grpSpLocks/>
          </p:cNvGrpSpPr>
          <p:nvPr/>
        </p:nvGrpSpPr>
        <p:grpSpPr bwMode="auto">
          <a:xfrm>
            <a:off x="4643438" y="1700215"/>
            <a:ext cx="708025" cy="646113"/>
            <a:chOff x="962" y="1752"/>
            <a:chExt cx="446" cy="407"/>
          </a:xfrm>
        </p:grpSpPr>
        <p:sp>
          <p:nvSpPr>
            <p:cNvPr id="6262" name="Text Box 118"/>
            <p:cNvSpPr txBox="1">
              <a:spLocks noChangeArrowheads="1"/>
            </p:cNvSpPr>
            <p:nvPr/>
          </p:nvSpPr>
          <p:spPr bwMode="auto">
            <a:xfrm>
              <a:off x="962" y="1791"/>
              <a:ext cx="1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dirty="0" smtClean="0"/>
                <a:t> </a:t>
              </a:r>
              <a:endParaRPr lang="ru-RU" sz="3200" dirty="0"/>
            </a:p>
          </p:txBody>
        </p:sp>
        <p:sp>
          <p:nvSpPr>
            <p:cNvPr id="6263" name="Text Box 119"/>
            <p:cNvSpPr txBox="1">
              <a:spLocks noChangeArrowheads="1"/>
            </p:cNvSpPr>
            <p:nvPr/>
          </p:nvSpPr>
          <p:spPr bwMode="auto">
            <a:xfrm>
              <a:off x="1292" y="1752"/>
              <a:ext cx="1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ru-RU" dirty="0"/>
            </a:p>
          </p:txBody>
        </p:sp>
      </p:grpSp>
      <p:grpSp>
        <p:nvGrpSpPr>
          <p:cNvPr id="10" name="Group 120"/>
          <p:cNvGrpSpPr>
            <a:grpSpLocks/>
          </p:cNvGrpSpPr>
          <p:nvPr/>
        </p:nvGrpSpPr>
        <p:grpSpPr bwMode="auto">
          <a:xfrm>
            <a:off x="7235825" y="1700215"/>
            <a:ext cx="708025" cy="646113"/>
            <a:chOff x="962" y="1752"/>
            <a:chExt cx="446" cy="407"/>
          </a:xfrm>
        </p:grpSpPr>
        <p:sp>
          <p:nvSpPr>
            <p:cNvPr id="6265" name="Text Box 121"/>
            <p:cNvSpPr txBox="1">
              <a:spLocks noChangeArrowheads="1"/>
            </p:cNvSpPr>
            <p:nvPr/>
          </p:nvSpPr>
          <p:spPr bwMode="auto">
            <a:xfrm>
              <a:off x="962" y="1791"/>
              <a:ext cx="1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dirty="0" smtClean="0"/>
                <a:t> </a:t>
              </a:r>
              <a:endParaRPr lang="ru-RU" sz="3200" dirty="0"/>
            </a:p>
          </p:txBody>
        </p:sp>
        <p:sp>
          <p:nvSpPr>
            <p:cNvPr id="6266" name="Text Box 122"/>
            <p:cNvSpPr txBox="1">
              <a:spLocks noChangeArrowheads="1"/>
            </p:cNvSpPr>
            <p:nvPr/>
          </p:nvSpPr>
          <p:spPr bwMode="auto">
            <a:xfrm>
              <a:off x="1292" y="1752"/>
              <a:ext cx="1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ru-RU" dirty="0"/>
            </a:p>
          </p:txBody>
        </p:sp>
      </p:grpSp>
      <p:sp>
        <p:nvSpPr>
          <p:cNvPr id="6267" name="Text Box 123"/>
          <p:cNvSpPr txBox="1">
            <a:spLocks noChangeArrowheads="1"/>
          </p:cNvSpPr>
          <p:nvPr/>
        </p:nvSpPr>
        <p:spPr bwMode="auto">
          <a:xfrm>
            <a:off x="3708400" y="1628775"/>
            <a:ext cx="990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b="1">
                <a:solidFill>
                  <a:schemeClr val="accent2"/>
                </a:solidFill>
                <a:latin typeface="Bookman Old Style" pitchFamily="18" charset="0"/>
              </a:rPr>
              <a:t>24</a:t>
            </a:r>
          </a:p>
        </p:txBody>
      </p:sp>
      <p:sp>
        <p:nvSpPr>
          <p:cNvPr id="6268" name="Text Box 124"/>
          <p:cNvSpPr txBox="1">
            <a:spLocks noChangeArrowheads="1"/>
          </p:cNvSpPr>
          <p:nvPr/>
        </p:nvSpPr>
        <p:spPr bwMode="auto">
          <a:xfrm>
            <a:off x="1258888" y="2420938"/>
            <a:ext cx="9989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chemeClr val="accent2"/>
                </a:solidFill>
                <a:latin typeface="Bookman Old Style" pitchFamily="18" charset="0"/>
              </a:rPr>
              <a:t>37</a:t>
            </a:r>
            <a:endParaRPr lang="ru-RU" sz="4800" b="1" dirty="0">
              <a:solidFill>
                <a:schemeClr val="accent2"/>
              </a:solidFill>
              <a:latin typeface="Bookman Old Style" pitchFamily="18" charset="0"/>
            </a:endParaRPr>
          </a:p>
        </p:txBody>
      </p:sp>
      <p:sp>
        <p:nvSpPr>
          <p:cNvPr id="6269" name="Text Box 125"/>
          <p:cNvSpPr txBox="1">
            <a:spLocks noChangeArrowheads="1"/>
          </p:cNvSpPr>
          <p:nvPr/>
        </p:nvSpPr>
        <p:spPr bwMode="auto">
          <a:xfrm>
            <a:off x="3851275" y="3141663"/>
            <a:ext cx="9906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b="1">
                <a:solidFill>
                  <a:schemeClr val="accent2"/>
                </a:solidFill>
                <a:latin typeface="Bookman Old Style" pitchFamily="18" charset="0"/>
              </a:rPr>
              <a:t>63</a:t>
            </a:r>
          </a:p>
        </p:txBody>
      </p:sp>
      <p:sp>
        <p:nvSpPr>
          <p:cNvPr id="6272" name="WordArt 128" descr="Безымянный"/>
          <p:cNvSpPr>
            <a:spLocks noChangeArrowheads="1" noChangeShapeType="1" noTextEdit="1"/>
          </p:cNvSpPr>
          <p:nvPr/>
        </p:nvSpPr>
        <p:spPr bwMode="auto">
          <a:xfrm>
            <a:off x="1979613" y="476250"/>
            <a:ext cx="532765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blipFill dpi="0" rotWithShape="1">
                  <a:blip r:embed="rId2"/>
                  <a:srcRect/>
                  <a:stretch>
                    <a:fillRect/>
                  </a:stretch>
                </a:blipFill>
                <a:effectLst>
                  <a:outerShdw dist="107763" dir="18900000" algn="ctr" rotWithShape="0">
                    <a:srgbClr val="B2B2B2"/>
                  </a:outerShdw>
                </a:effectLst>
                <a:latin typeface="Impact"/>
              </a:rPr>
              <a:t>Устный счёт</a:t>
            </a:r>
          </a:p>
        </p:txBody>
      </p:sp>
      <p:grpSp>
        <p:nvGrpSpPr>
          <p:cNvPr id="11" name="Group 129"/>
          <p:cNvGrpSpPr>
            <a:grpSpLocks/>
          </p:cNvGrpSpPr>
          <p:nvPr/>
        </p:nvGrpSpPr>
        <p:grpSpPr bwMode="auto">
          <a:xfrm>
            <a:off x="0" y="2492375"/>
            <a:ext cx="2916238" cy="4365625"/>
            <a:chOff x="0" y="1570"/>
            <a:chExt cx="1837" cy="2750"/>
          </a:xfrm>
        </p:grpSpPr>
        <p:pic>
          <p:nvPicPr>
            <p:cNvPr id="6274" name="Picture 130" descr="6ce8903bff0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3" y="1570"/>
              <a:ext cx="770" cy="1574"/>
            </a:xfrm>
            <a:prstGeom prst="rect">
              <a:avLst/>
            </a:prstGeom>
            <a:noFill/>
          </p:spPr>
        </p:pic>
        <p:pic>
          <p:nvPicPr>
            <p:cNvPr id="6275" name="Picture 131" descr="j0343353[1]"/>
            <p:cNvPicPr>
              <a:picLocks noChangeAspect="1" noChangeArrowheads="1"/>
            </p:cNvPicPr>
            <p:nvPr/>
          </p:nvPicPr>
          <p:blipFill>
            <a:blip r:embed="rId4" cstate="print"/>
            <a:srcRect t="22279"/>
            <a:stretch>
              <a:fillRect/>
            </a:stretch>
          </p:blipFill>
          <p:spPr bwMode="auto">
            <a:xfrm>
              <a:off x="0" y="3113"/>
              <a:ext cx="1837" cy="120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7" grpId="0"/>
      <p:bldP spid="6268" grpId="0"/>
      <p:bldP spid="626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564188"/>
          </a:xfrm>
        </p:spPr>
        <p:txBody>
          <a:bodyPr/>
          <a:lstStyle/>
          <a:p>
            <a:pPr eaLnBrk="1" hangingPunct="1"/>
            <a:endParaRPr lang="ru-RU" b="1" dirty="0" smtClean="0"/>
          </a:p>
        </p:txBody>
      </p:sp>
      <p:sp>
        <p:nvSpPr>
          <p:cNvPr id="8195" name="AutoShape 6"/>
          <p:cNvSpPr>
            <a:spLocks noChangeArrowheads="1"/>
          </p:cNvSpPr>
          <p:nvPr/>
        </p:nvSpPr>
        <p:spPr bwMode="auto">
          <a:xfrm rot="10800000">
            <a:off x="3275856" y="3140968"/>
            <a:ext cx="2374900" cy="1585020"/>
          </a:xfrm>
          <a:prstGeom prst="triangle">
            <a:avLst>
              <a:gd name="adj" fmla="val 51185"/>
            </a:avLst>
          </a:prstGeom>
          <a:solidFill>
            <a:srgbClr val="00CC99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124075" y="1700213"/>
            <a:ext cx="4608513" cy="1441450"/>
            <a:chOff x="1338" y="1071"/>
            <a:chExt cx="2903" cy="908"/>
          </a:xfrm>
        </p:grpSpPr>
        <p:sp>
          <p:nvSpPr>
            <p:cNvPr id="8197" name="AutoShape 5"/>
            <p:cNvSpPr>
              <a:spLocks noChangeArrowheads="1"/>
            </p:cNvSpPr>
            <p:nvPr/>
          </p:nvSpPr>
          <p:spPr bwMode="auto">
            <a:xfrm>
              <a:off x="2064" y="1071"/>
              <a:ext cx="1496" cy="908"/>
            </a:xfrm>
            <a:prstGeom prst="triangle">
              <a:avLst>
                <a:gd name="adj" fmla="val 50000"/>
              </a:avLst>
            </a:prstGeom>
            <a:solidFill>
              <a:srgbClr val="00CC99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32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198" name="Line 7"/>
            <p:cNvSpPr>
              <a:spLocks noChangeShapeType="1"/>
            </p:cNvSpPr>
            <p:nvPr/>
          </p:nvSpPr>
          <p:spPr bwMode="auto">
            <a:xfrm flipV="1">
              <a:off x="3560" y="1389"/>
              <a:ext cx="681" cy="589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200"/>
            </a:p>
          </p:txBody>
        </p:sp>
        <p:sp>
          <p:nvSpPr>
            <p:cNvPr id="8199" name="Line 8"/>
            <p:cNvSpPr>
              <a:spLocks noChangeShapeType="1"/>
            </p:cNvSpPr>
            <p:nvPr/>
          </p:nvSpPr>
          <p:spPr bwMode="auto">
            <a:xfrm>
              <a:off x="1338" y="1434"/>
              <a:ext cx="726" cy="54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200"/>
            </a:p>
          </p:txBody>
        </p:sp>
      </p:grp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564188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8195" name="AutoShape 6"/>
          <p:cNvSpPr>
            <a:spLocks noChangeArrowheads="1"/>
          </p:cNvSpPr>
          <p:nvPr/>
        </p:nvSpPr>
        <p:spPr bwMode="auto">
          <a:xfrm rot="10800000">
            <a:off x="3275856" y="3140968"/>
            <a:ext cx="2374900" cy="1585020"/>
          </a:xfrm>
          <a:prstGeom prst="triangle">
            <a:avLst>
              <a:gd name="adj" fmla="val 51185"/>
            </a:avLst>
          </a:prstGeom>
          <a:solidFill>
            <a:srgbClr val="00CC99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124075" y="1700213"/>
            <a:ext cx="4608513" cy="1441450"/>
            <a:chOff x="1338" y="1071"/>
            <a:chExt cx="2903" cy="908"/>
          </a:xfrm>
        </p:grpSpPr>
        <p:sp>
          <p:nvSpPr>
            <p:cNvPr id="8197" name="AutoShape 5"/>
            <p:cNvSpPr>
              <a:spLocks noChangeArrowheads="1"/>
            </p:cNvSpPr>
            <p:nvPr/>
          </p:nvSpPr>
          <p:spPr bwMode="auto">
            <a:xfrm>
              <a:off x="2064" y="1071"/>
              <a:ext cx="1496" cy="908"/>
            </a:xfrm>
            <a:prstGeom prst="triangle">
              <a:avLst>
                <a:gd name="adj" fmla="val 50000"/>
              </a:avLst>
            </a:prstGeom>
            <a:solidFill>
              <a:srgbClr val="00CC99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>
                <a:solidFill>
                  <a:schemeClr val="tx2"/>
                </a:solidFill>
              </a:endParaRPr>
            </a:p>
          </p:txBody>
        </p:sp>
        <p:sp>
          <p:nvSpPr>
            <p:cNvPr id="8198" name="Line 7"/>
            <p:cNvSpPr>
              <a:spLocks noChangeShapeType="1"/>
            </p:cNvSpPr>
            <p:nvPr/>
          </p:nvSpPr>
          <p:spPr bwMode="auto">
            <a:xfrm flipV="1">
              <a:off x="3560" y="1389"/>
              <a:ext cx="681" cy="589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99" name="Line 8"/>
            <p:cNvSpPr>
              <a:spLocks noChangeShapeType="1"/>
            </p:cNvSpPr>
            <p:nvPr/>
          </p:nvSpPr>
          <p:spPr bwMode="auto">
            <a:xfrm>
              <a:off x="1338" y="1434"/>
              <a:ext cx="726" cy="54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419725"/>
          </a:xfrm>
        </p:spPr>
        <p:txBody>
          <a:bodyPr/>
          <a:lstStyle/>
          <a:p>
            <a:pPr algn="ctr" eaLnBrk="1" hangingPunct="1"/>
            <a:r>
              <a:rPr lang="ru-RU" sz="4800" b="1" dirty="0" smtClean="0">
                <a:solidFill>
                  <a:srgbClr val="000099"/>
                </a:solidFill>
              </a:rPr>
              <a:t>В одиночку </a:t>
            </a:r>
            <a:br>
              <a:rPr lang="ru-RU" sz="4800" b="1" dirty="0" smtClean="0">
                <a:solidFill>
                  <a:srgbClr val="000099"/>
                </a:solidFill>
              </a:rPr>
            </a:br>
            <a:r>
              <a:rPr lang="ru-RU" sz="4800" b="1" dirty="0" smtClean="0">
                <a:solidFill>
                  <a:srgbClr val="000099"/>
                </a:solidFill>
              </a:rPr>
              <a:t>Не одолеешь и кочку.</a:t>
            </a:r>
            <a:r>
              <a:rPr lang="ru-RU" sz="4800" dirty="0" smtClean="0"/>
              <a:t> 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726486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8135938" cy="6143625"/>
          </a:xfrm>
          <a:prstGeom prst="rect">
            <a:avLst/>
          </a:prstGeom>
          <a:noFill/>
          <a:ln w="76200">
            <a:solidFill>
              <a:srgbClr val="006600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chemeClr val="accent2"/>
                </a:solidFill>
                <a:latin typeface="Berlin Sans FB Demi" pitchFamily="34" charset="0"/>
              </a:rPr>
              <a:t>Удав = 38 попугаев.</a:t>
            </a:r>
            <a:br>
              <a:rPr lang="ru-RU" sz="4000">
                <a:solidFill>
                  <a:schemeClr val="accent2"/>
                </a:solidFill>
                <a:latin typeface="Berlin Sans FB Demi" pitchFamily="34" charset="0"/>
              </a:rPr>
            </a:br>
            <a:r>
              <a:rPr lang="ru-RU" sz="4000">
                <a:solidFill>
                  <a:schemeClr val="accent2"/>
                </a:solidFill>
                <a:latin typeface="Berlin Sans FB Demi" pitchFamily="34" charset="0"/>
              </a:rPr>
              <a:t>Удав = 5 мартышек.</a:t>
            </a:r>
            <a:br>
              <a:rPr lang="ru-RU" sz="4000">
                <a:solidFill>
                  <a:schemeClr val="accent2"/>
                </a:solidFill>
                <a:latin typeface="Berlin Sans FB Demi" pitchFamily="34" charset="0"/>
              </a:rPr>
            </a:br>
            <a:r>
              <a:rPr lang="ru-RU" sz="4000">
                <a:solidFill>
                  <a:schemeClr val="accent2"/>
                </a:solidFill>
                <a:latin typeface="Berlin Sans FB Demi" pitchFamily="34" charset="0"/>
              </a:rPr>
              <a:t>Удав = 2 слонёнка.</a:t>
            </a:r>
          </a:p>
        </p:txBody>
      </p:sp>
      <p:pic>
        <p:nvPicPr>
          <p:cNvPr id="11268" name="Picture 4" descr="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2143115"/>
            <a:ext cx="5400675" cy="375285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скад">
  <a:themeElements>
    <a:clrScheme name="Каскад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Каскад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скад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скад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473</TotalTime>
  <Words>81</Words>
  <Application>Microsoft Office PowerPoint</Application>
  <PresentationFormat>Экран (4:3)</PresentationFormat>
  <Paragraphs>34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Каскад</vt:lpstr>
      <vt:lpstr>Слайд 1</vt:lpstr>
      <vt:lpstr>Слайд 2</vt:lpstr>
      <vt:lpstr>Слайд 3</vt:lpstr>
      <vt:lpstr>Слайд 4</vt:lpstr>
      <vt:lpstr>Слайд 5</vt:lpstr>
      <vt:lpstr>Слайд 6</vt:lpstr>
      <vt:lpstr>В одиночку  Не одолеешь и кочку. </vt:lpstr>
      <vt:lpstr>Слайд 8</vt:lpstr>
      <vt:lpstr>Удав = 38 попугаев. Удав = 5 мартышек. Удав = 2 слонёнка.</vt:lpstr>
      <vt:lpstr>Слайд 10</vt:lpstr>
      <vt:lpstr>Слайд 11</vt:lpstr>
      <vt:lpstr>Слайд 12</vt:lpstr>
      <vt:lpstr>Слайд 13</vt:lpstr>
    </vt:vector>
  </TitlesOfParts>
  <Company>Wg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2 класс Урок-открытие Площадь прямоугольника </dc:title>
  <dc:creator>Хромова Татьяна Николаевна</dc:creator>
  <cp:lastModifiedBy>Верх-Чикская СОШ</cp:lastModifiedBy>
  <cp:revision>30</cp:revision>
  <dcterms:created xsi:type="dcterms:W3CDTF">2009-12-18T04:10:21Z</dcterms:created>
  <dcterms:modified xsi:type="dcterms:W3CDTF">2011-02-13T09:01:13Z</dcterms:modified>
</cp:coreProperties>
</file>